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sldIdLst>
    <p:sldId id="464" r:id="rId2"/>
    <p:sldId id="463" r:id="rId3"/>
    <p:sldId id="466" r:id="rId4"/>
    <p:sldId id="428" r:id="rId5"/>
    <p:sldId id="467" r:id="rId6"/>
    <p:sldId id="468" r:id="rId7"/>
    <p:sldId id="487" r:id="rId8"/>
    <p:sldId id="469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华文细黑" panose="02010600040101010101" pitchFamily="2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</p:embeddedFontLst>
  <p:custDataLst>
    <p:tags r:id="rId36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洪永" initials="王" lastIdx="1" clrIdx="0">
    <p:extLst>
      <p:ext uri="{19B8F6BF-5375-455C-9EA6-DF929625EA0E}">
        <p15:presenceInfo xmlns:p15="http://schemas.microsoft.com/office/powerpoint/2012/main" userId="e905fbf6d17338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23E"/>
    <a:srgbClr val="0066CC"/>
    <a:srgbClr val="E5472E"/>
    <a:srgbClr val="F8A90C"/>
    <a:srgbClr val="C80D1F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5" autoAdjust="0"/>
    <p:restoredTop sz="74859" autoAdjust="0"/>
  </p:normalViewPr>
  <p:slideViewPr>
    <p:cSldViewPr snapToGrid="0">
      <p:cViewPr varScale="1">
        <p:scale>
          <a:sx n="111" d="100"/>
          <a:sy n="111" d="100"/>
        </p:scale>
        <p:origin x="62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A5A80CA-0ECB-4E31-B075-2149E10AC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FF2768-2BDB-49A8-B94B-82FA7E962D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54437BC-32A2-4A6A-9ED3-9230FEE5B758}" type="datetimeFigureOut">
              <a:rPr lang="zh-CN" altLang="en-US"/>
              <a:pPr>
                <a:defRPr/>
              </a:pPr>
              <a:t>2019/12/27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46FF90DF-3CA9-4A43-AEC5-E3C8C544DC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E0B101EF-8040-40B9-A3A6-4FABF5E35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591870-A277-41B8-B6D9-0B7906F033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F3A00-CF1F-4652-A2AA-3ADCF8849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4BD0EF2-85C2-4D83-AFB6-BAC15F6809F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81804A21-B877-4110-A480-CE12B73B6D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DDC956C7-2BF3-498F-A824-F21688B60F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8A79774F-42FC-4DFB-A228-5BB43D8F1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C08D570F-BD2C-49EF-BC4A-FC913A4A641C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7824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186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480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9408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398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15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00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4451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810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02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08CD5C73-70CB-4D3A-AD1C-73F2FFBF2E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B6D01272-0FFD-4A94-8765-ADB526CA65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zh-CN" altLang="en-US" dirty="0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AC9F036B-F203-447A-B163-03C169EC0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C2A65C87-6B42-4E28-85D0-9DB7EAF8F8FD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333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93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08CD5C73-70CB-4D3A-AD1C-73F2FFBF2E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B6D01272-0FFD-4A94-8765-ADB526CA65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AC9F036B-F203-447A-B163-03C169EC0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C2A65C87-6B42-4E28-85D0-9DB7EAF8F8FD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626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28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50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76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5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9686F7C0-72F4-423B-BF86-72C994575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434430A5-35B8-4236-B0C0-7862EFD26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852F354-C08B-4635-AC63-C8294ABC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087D922E-6D74-4834-93D7-D708653D252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811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D2E32-C409-4766-99ED-25571C84EA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微软雅黑" pitchFamily="34" charset="-122"/>
              </a:rPr>
              <a:t>此处添加您的标题</a:t>
            </a:r>
            <a:endParaRPr lang="id-ID" altLang="zh-CN" sz="2000" b="1">
              <a:latin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3B06C3-16CE-43B9-ABD1-6CD6D6E11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F63921FC-6034-401B-A2E0-044BE4AB251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1A9CB3D9-7094-4531-996B-85DC440F9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EEBE69-AEC1-41CB-A55E-2ACD77BE98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8159" y="864629"/>
              <a:ext cx="433287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zh-CN" altLang="en-US" sz="2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15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03E9A9-2F65-48B5-8480-2E23DB5A27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微软雅黑" pitchFamily="34" charset="-122"/>
              </a:rPr>
              <a:t>此处添加您的标题</a:t>
            </a:r>
            <a:endParaRPr lang="id-ID" altLang="zh-CN" sz="2000" b="1">
              <a:latin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28390C-15A1-4AEF-B45D-12C0D3117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16F59025-E768-4A73-B5EE-4DA26DE6D3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A5A90174-1596-49A7-A4B4-E0ACABC2A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DCDCDBC-A2F7-4CCB-9EB0-CCC6FEDF5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8159" y="864629"/>
              <a:ext cx="433287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zh-CN" altLang="en-US" sz="2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75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AE5DAC-F58B-4ADA-927D-0E67D60F7C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微软雅黑" pitchFamily="34" charset="-122"/>
              </a:rPr>
              <a:t>此处添加您的标题</a:t>
            </a:r>
            <a:endParaRPr lang="id-ID" altLang="zh-CN" sz="2000" b="1">
              <a:latin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FC4B5B-C907-4CE0-B05A-D271E1AB03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D5BB743F-8F27-4045-8AE9-6F23FC41B0B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31FE13C8-F544-4F30-AEFF-447C964DD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BBC281A-C899-4A64-8FB0-EC38670B3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8159" y="864629"/>
              <a:ext cx="433287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74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E8046B-412E-4F50-ACDA-4E913463B5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微软雅黑" pitchFamily="34" charset="-122"/>
              </a:rPr>
              <a:t>此处添加您的标题</a:t>
            </a:r>
            <a:endParaRPr lang="id-ID" altLang="zh-CN" sz="2000" b="1">
              <a:latin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AB42AF-D566-4187-BEED-E66A1FCFE3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D8413033-EAB3-4C46-B434-37E5706685F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2698A28F-6837-4646-9B18-1755BE180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431350-2CE2-44D9-B2DE-6B775C9B4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8159" y="864629"/>
              <a:ext cx="433287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zh-CN" altLang="en-US" sz="2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28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4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8AB65E9-1229-44E4-994D-3AB68D7C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08A63-65BA-496D-8B1A-C88641A0D828}" type="datetimeFigureOut">
              <a:rPr lang="zh-CN" altLang="en-US"/>
              <a:pPr>
                <a:defRPr/>
              </a:pPr>
              <a:t>2019/12/27</a:t>
            </a:fld>
            <a:endParaRPr lang="zh-CN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9E48C25-BCA6-4F76-B3F7-631144D1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006D525-C37A-441C-8942-C099616A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C3EF80-0B57-4BC3-A208-C5B2225E41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58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7E50E6E-1C8F-41B5-AB47-807D8B4524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22563" y="347663"/>
            <a:ext cx="3698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>
                <a:solidFill>
                  <a:srgbClr val="262626"/>
                </a:solidFill>
              </a:rPr>
              <a:t>ADD YOUR TITLE HERE</a:t>
            </a:r>
            <a:endParaRPr lang="zh-CN" altLang="en-US" sz="20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3D59E-0DC0-420E-B07A-B58C31AC96DF}"/>
              </a:ext>
            </a:extLst>
          </p:cNvPr>
          <p:cNvSpPr txBox="1">
            <a:spLocks/>
          </p:cNvSpPr>
          <p:nvPr userDrawn="1"/>
        </p:nvSpPr>
        <p:spPr>
          <a:xfrm>
            <a:off x="1268413" y="825500"/>
            <a:ext cx="6911975" cy="317500"/>
          </a:xfrm>
          <a:prstGeom prst="rect">
            <a:avLst/>
          </a:prstGeom>
        </p:spPr>
        <p:txBody>
          <a:bodyPr/>
          <a:lstStyle>
            <a:lvl1pPr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  <a:defRPr/>
            </a:pPr>
            <a:r>
              <a:rPr lang="en-US" altLang="zh-CN" sz="1100">
                <a:solidFill>
                  <a:srgbClr val="262626"/>
                </a:solidFill>
                <a:latin typeface="华文细黑" pitchFamily="2" charset="-122"/>
                <a:ea typeface="华文细黑" pitchFamily="2" charset="-122"/>
                <a:cs typeface="Arial" pitchFamily="34" charset="0"/>
              </a:rPr>
              <a:t>Click here to modify the text , you may post text here . Click here to modify the text Click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90F0239-B78C-4557-9EFE-B3711E0CA306}"/>
              </a:ext>
            </a:extLst>
          </p:cNvPr>
          <p:cNvCxnSpPr/>
          <p:nvPr userDrawn="1"/>
        </p:nvCxnSpPr>
        <p:spPr>
          <a:xfrm>
            <a:off x="3833813" y="790575"/>
            <a:ext cx="147637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87084E39-A61F-4778-B2D2-A78084EB2E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54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4604A5C-152A-4664-8108-5AF971C1D1C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7875D1E-7356-4358-857E-35E5BCE5D5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2FE1A-15D6-47E1-851E-3F09CB32C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3E91895C-73EC-4EA2-90DC-E48AFB26C576}" type="datetimeFigureOut">
              <a:rPr lang="zh-CN" altLang="en-US"/>
              <a:pPr>
                <a:defRPr/>
              </a:pPr>
              <a:t>2019/12/27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BA1D9-EEED-4D6B-BB84-9D4897C79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C6EAD-A4E1-452A-A5A6-364EA346D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  <a:latin typeface="华文细黑" panose="02010600040101010101" pitchFamily="2" charset="-122"/>
              </a:defRPr>
            </a:lvl1pPr>
          </a:lstStyle>
          <a:p>
            <a:fld id="{DA24BE5A-DCE8-4FE6-9CD0-9A17B4BCD90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5" r:id="rId6"/>
    <p:sldLayoutId id="2147483721" r:id="rId7"/>
    <p:sldLayoutId id="2147483723" r:id="rId8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23F69F-2858-4046-8BFD-55CC324F8C42}"/>
              </a:ext>
            </a:extLst>
          </p:cNvPr>
          <p:cNvSpPr txBox="1"/>
          <p:nvPr/>
        </p:nvSpPr>
        <p:spPr>
          <a:xfrm>
            <a:off x="1027376" y="914400"/>
            <a:ext cx="7439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Deep High Dynamic Range Imaging with Large</a:t>
            </a: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Foreground Motions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08D0BF-533B-43D4-90E4-7891F97DAA72}"/>
              </a:ext>
            </a:extLst>
          </p:cNvPr>
          <p:cNvSpPr txBox="1"/>
          <p:nvPr/>
        </p:nvSpPr>
        <p:spPr>
          <a:xfrm>
            <a:off x="1608368" y="2188123"/>
            <a:ext cx="59272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+mn-ea"/>
                <a:ea typeface="+mn-ea"/>
              </a:rPr>
              <a:t>Shangzhe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 Wu, 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  <a:ea typeface="+mn-ea"/>
              </a:rPr>
              <a:t>Jiarui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 Xu, Yu-Wing Tai, and Chi-Keung Tang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The Hong Kong University of Science and Technology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Tencent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  <a:ea typeface="+mn-ea"/>
              </a:rPr>
              <a:t>Youtu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University of Oxford 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BB1EFF-030B-4C6A-87D1-DAB969A25D1A}"/>
              </a:ext>
            </a:extLst>
          </p:cNvPr>
          <p:cNvSpPr txBox="1"/>
          <p:nvPr/>
        </p:nvSpPr>
        <p:spPr>
          <a:xfrm>
            <a:off x="6769769" y="4534568"/>
            <a:ext cx="20480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+mn-ea"/>
                <a:ea typeface="+mn-ea"/>
              </a:rPr>
              <a:t>王洪永 </a:t>
            </a:r>
            <a:r>
              <a:rPr lang="en-US" altLang="zh-CN" sz="1500" dirty="0">
                <a:solidFill>
                  <a:schemeClr val="bg1"/>
                </a:solidFill>
                <a:latin typeface="+mn-ea"/>
                <a:ea typeface="+mn-ea"/>
              </a:rPr>
              <a:t>19210240183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DAE175-A73B-4BD4-9D07-57C816C64D1E}"/>
              </a:ext>
            </a:extLst>
          </p:cNvPr>
          <p:cNvSpPr txBox="1"/>
          <p:nvPr/>
        </p:nvSpPr>
        <p:spPr>
          <a:xfrm>
            <a:off x="3948015" y="3605048"/>
            <a:ext cx="1247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ECCV 2018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1F528A5-0889-41E3-8C5F-200785004FDD}"/>
              </a:ext>
            </a:extLst>
          </p:cNvPr>
          <p:cNvGrpSpPr/>
          <p:nvPr/>
        </p:nvGrpSpPr>
        <p:grpSpPr>
          <a:xfrm>
            <a:off x="784659" y="1678550"/>
            <a:ext cx="7574683" cy="1491369"/>
            <a:chOff x="741277" y="2130670"/>
            <a:chExt cx="7574683" cy="149136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93EF95B-39B2-48AC-BC54-F87486E95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46" r="490"/>
            <a:stretch/>
          </p:blipFill>
          <p:spPr>
            <a:xfrm>
              <a:off x="741277" y="2199639"/>
              <a:ext cx="7488323" cy="81318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76E19F-2735-418A-B993-4F1E1B75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277" y="3012829"/>
              <a:ext cx="7525137" cy="41637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0F13574-4151-43AE-BC6E-B899A187A569}"/>
                </a:ext>
              </a:extLst>
            </p:cNvPr>
            <p:cNvSpPr/>
            <p:nvPr/>
          </p:nvSpPr>
          <p:spPr>
            <a:xfrm>
              <a:off x="8194040" y="2130670"/>
              <a:ext cx="121920" cy="1491369"/>
            </a:xfrm>
            <a:prstGeom prst="rect">
              <a:avLst/>
            </a:prstGeom>
            <a:solidFill>
              <a:srgbClr val="2632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4B233F0-7FBB-46DD-877E-FB3926ED0940}"/>
              </a:ext>
            </a:extLst>
          </p:cNvPr>
          <p:cNvSpPr txBox="1"/>
          <p:nvPr/>
        </p:nvSpPr>
        <p:spPr>
          <a:xfrm>
            <a:off x="2526408" y="3373991"/>
            <a:ext cx="4091185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PC with i7-4790K (4.0GHz) and 32GB 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3 LDR images of size 896×1408 as input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190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7B3A94-3DE9-4197-8B28-998574E5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92" y="1172426"/>
            <a:ext cx="7610617" cy="20818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D3B63E7-83FC-461F-936B-BA5BD288E7DE}"/>
              </a:ext>
            </a:extLst>
          </p:cNvPr>
          <p:cNvSpPr txBox="1"/>
          <p:nvPr/>
        </p:nvSpPr>
        <p:spPr>
          <a:xfrm>
            <a:off x="1953463" y="3558943"/>
            <a:ext cx="523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Quantitative comparison against the SOTA methods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974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4BD7A5-5AC7-4200-B954-F0C06903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51" y="592522"/>
            <a:ext cx="4779499" cy="3758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32AFA9-8564-4CEB-8D78-988B946989BD}"/>
              </a:ext>
            </a:extLst>
          </p:cNvPr>
          <p:cNvSpPr txBox="1"/>
          <p:nvPr/>
        </p:nvSpPr>
        <p:spPr>
          <a:xfrm>
            <a:off x="2010369" y="4501652"/>
            <a:ext cx="512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Qualitative comparison against the SOTA methods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3B63E7-83FC-461F-936B-BA5BD288E7DE}"/>
              </a:ext>
            </a:extLst>
          </p:cNvPr>
          <p:cNvSpPr txBox="1"/>
          <p:nvPr/>
        </p:nvSpPr>
        <p:spPr>
          <a:xfrm>
            <a:off x="2494027" y="4113038"/>
            <a:ext cx="4155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Comparison against flow-based method 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FC0575-4765-4CAB-835E-640D7212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01" y="1030462"/>
            <a:ext cx="7625399" cy="226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5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A62F2-F6F7-4159-9F2D-79930542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" b="34516"/>
          <a:stretch/>
        </p:blipFill>
        <p:spPr>
          <a:xfrm>
            <a:off x="556662" y="946529"/>
            <a:ext cx="8030676" cy="23502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6A1EEE-91E6-49F8-95B1-310A86C94E81}"/>
              </a:ext>
            </a:extLst>
          </p:cNvPr>
          <p:cNvSpPr txBox="1"/>
          <p:nvPr/>
        </p:nvSpPr>
        <p:spPr>
          <a:xfrm>
            <a:off x="3277030" y="3697854"/>
            <a:ext cx="25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Example of hallucination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14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3B63E7-83FC-461F-936B-BA5BD288E7DE}"/>
              </a:ext>
            </a:extLst>
          </p:cNvPr>
          <p:cNvSpPr txBox="1"/>
          <p:nvPr/>
        </p:nvSpPr>
        <p:spPr>
          <a:xfrm>
            <a:off x="2776797" y="4522376"/>
            <a:ext cx="3590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Comparison of hallucinated details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808BED-1E63-4FA7-B637-219E07917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" t="1730" r="4055"/>
          <a:stretch/>
        </p:blipFill>
        <p:spPr>
          <a:xfrm>
            <a:off x="2288540" y="779151"/>
            <a:ext cx="4566920" cy="35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3B63E7-83FC-461F-936B-BA5BD288E7DE}"/>
              </a:ext>
            </a:extLst>
          </p:cNvPr>
          <p:cNvSpPr txBox="1"/>
          <p:nvPr/>
        </p:nvSpPr>
        <p:spPr>
          <a:xfrm>
            <a:off x="2859929" y="3914960"/>
            <a:ext cx="3424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 Comparison of highlight regions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8E2A78-0096-4CB3-A583-3705B7C9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49" y="1060604"/>
            <a:ext cx="6864703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3B63E7-83FC-461F-936B-BA5BD288E7DE}"/>
              </a:ext>
            </a:extLst>
          </p:cNvPr>
          <p:cNvSpPr txBox="1"/>
          <p:nvPr/>
        </p:nvSpPr>
        <p:spPr>
          <a:xfrm>
            <a:off x="2549876" y="4209249"/>
            <a:ext cx="404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 Results with diﬀerent reference images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4CBD1-B906-45E5-911B-61A3534BD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" t="2285" r="2237" b="3286"/>
          <a:stretch/>
        </p:blipFill>
        <p:spPr>
          <a:xfrm>
            <a:off x="1607820" y="641848"/>
            <a:ext cx="5928360" cy="30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0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2637FA-7F0D-4DAB-9ED4-1871748A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t="2490" r="498" b="2242"/>
          <a:stretch/>
        </p:blipFill>
        <p:spPr>
          <a:xfrm>
            <a:off x="500380" y="1207289"/>
            <a:ext cx="8143240" cy="23774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F1CD58-2276-417E-BD9D-49C305D5C794}"/>
              </a:ext>
            </a:extLst>
          </p:cNvPr>
          <p:cNvSpPr txBox="1"/>
          <p:nvPr/>
        </p:nvSpPr>
        <p:spPr>
          <a:xfrm>
            <a:off x="3039914" y="4234339"/>
            <a:ext cx="3064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Results with more input LDRs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69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F1CD58-2276-417E-BD9D-49C305D5C794}"/>
              </a:ext>
            </a:extLst>
          </p:cNvPr>
          <p:cNvSpPr txBox="1"/>
          <p:nvPr/>
        </p:nvSpPr>
        <p:spPr>
          <a:xfrm>
            <a:off x="3206274" y="4334012"/>
            <a:ext cx="2731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Test on cellphone images 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9D6EF4-BB70-43E1-90B1-27D2EF248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72" y="809488"/>
            <a:ext cx="7722457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3D92C92-2CE6-4B67-9D81-0EF2DA10C30B}"/>
              </a:ext>
            </a:extLst>
          </p:cNvPr>
          <p:cNvSpPr txBox="1"/>
          <p:nvPr/>
        </p:nvSpPr>
        <p:spPr>
          <a:xfrm>
            <a:off x="2186152" y="2048530"/>
            <a:ext cx="1366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Content</a:t>
            </a:r>
            <a:endParaRPr lang="zh-CN" altLang="en-US" sz="2400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C61F004-2AD1-4925-BFB5-CEA82C3D1701}"/>
              </a:ext>
            </a:extLst>
          </p:cNvPr>
          <p:cNvCxnSpPr/>
          <p:nvPr/>
        </p:nvCxnSpPr>
        <p:spPr>
          <a:xfrm>
            <a:off x="3988676" y="1050047"/>
            <a:ext cx="0" cy="2772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8DF8DDD-316E-46D2-80ED-2C45D3B68650}"/>
              </a:ext>
            </a:extLst>
          </p:cNvPr>
          <p:cNvSpPr txBox="1"/>
          <p:nvPr/>
        </p:nvSpPr>
        <p:spPr>
          <a:xfrm>
            <a:off x="4424480" y="945931"/>
            <a:ext cx="1793889" cy="2432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+mn-ea"/>
                <a:ea typeface="+mn-ea"/>
              </a:rPr>
              <a:t>Background</a:t>
            </a:r>
          </a:p>
          <a:p>
            <a:pPr marL="285750" indent="-28575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+mn-ea"/>
                <a:ea typeface="+mn-ea"/>
              </a:rPr>
              <a:t>Network</a:t>
            </a:r>
          </a:p>
          <a:p>
            <a:pPr marL="285750" indent="-28575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F1CD58-2276-417E-BD9D-49C305D5C794}"/>
              </a:ext>
            </a:extLst>
          </p:cNvPr>
          <p:cNvSpPr txBox="1"/>
          <p:nvPr/>
        </p:nvSpPr>
        <p:spPr>
          <a:xfrm>
            <a:off x="2728290" y="3950349"/>
            <a:ext cx="3687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The eﬀect of background alignment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9B228D-C069-45C3-AF45-5E250B45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59" y="960687"/>
            <a:ext cx="7391882" cy="27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E95091-FFD7-401B-ABD5-CBC26415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0" y="1080700"/>
            <a:ext cx="8560240" cy="27179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37E7ED-9777-4F66-B3B8-A51530EF3735}"/>
              </a:ext>
            </a:extLst>
          </p:cNvPr>
          <p:cNvSpPr txBox="1"/>
          <p:nvPr/>
        </p:nvSpPr>
        <p:spPr>
          <a:xfrm>
            <a:off x="2556897" y="4172607"/>
            <a:ext cx="403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Blurry results caused by parallax eﬀects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99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F0AF72-61A5-4F48-84E0-DD6BE04FEFA9}"/>
              </a:ext>
            </a:extLst>
          </p:cNvPr>
          <p:cNvSpPr txBox="1"/>
          <p:nvPr/>
        </p:nvSpPr>
        <p:spPr>
          <a:xfrm>
            <a:off x="215463" y="241738"/>
            <a:ext cx="1650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Background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F3AA0F-8EC0-4765-B15A-1B2B51829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" t="7970" r="277" b="7739"/>
          <a:stretch/>
        </p:blipFill>
        <p:spPr>
          <a:xfrm>
            <a:off x="3966170" y="997577"/>
            <a:ext cx="4863704" cy="27389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503352-5153-4CF8-93CE-2DF7D4AD801E}"/>
              </a:ext>
            </a:extLst>
          </p:cNvPr>
          <p:cNvSpPr txBox="1"/>
          <p:nvPr/>
        </p:nvSpPr>
        <p:spPr>
          <a:xfrm>
            <a:off x="4879932" y="3877254"/>
            <a:ext cx="3404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LDR                                   HDR</a:t>
            </a:r>
            <a:endParaRPr lang="zh-CN" altLang="en-US" sz="1600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72FFDCB-B4C2-48F5-8060-FF0DDA0BA563}"/>
                  </a:ext>
                </a:extLst>
              </p:cNvPr>
              <p:cNvSpPr txBox="1"/>
              <p:nvPr/>
            </p:nvSpPr>
            <p:spPr>
              <a:xfrm>
                <a:off x="1509343" y="1381853"/>
                <a:ext cx="35638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32</m:t>
                          </m:r>
                        </m:sup>
                      </m:sSup>
                    </m:oMath>
                  </m:oMathPara>
                </a14:m>
                <a:endParaRPr lang="zh-CN" altLang="en-US" sz="1600" dirty="0" err="1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72FFDCB-B4C2-48F5-8060-FF0DDA0BA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343" y="1381853"/>
                <a:ext cx="356380" cy="246221"/>
              </a:xfrm>
              <a:prstGeom prst="rect">
                <a:avLst/>
              </a:prstGeom>
              <a:blipFill>
                <a:blip r:embed="rId4"/>
                <a:stretch>
                  <a:fillRect l="-12069" r="-1724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41128B6E-2FCF-44EC-834E-A3D09019B54F}"/>
              </a:ext>
            </a:extLst>
          </p:cNvPr>
          <p:cNvSpPr txBox="1"/>
          <p:nvPr/>
        </p:nvSpPr>
        <p:spPr>
          <a:xfrm>
            <a:off x="546529" y="1334094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HDR</a:t>
            </a:r>
            <a:endParaRPr lang="zh-CN" altLang="en-US" sz="1600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C88853-2C2B-44F0-BAB0-C81BB874B371}"/>
              </a:ext>
            </a:extLst>
          </p:cNvPr>
          <p:cNvSpPr txBox="1"/>
          <p:nvPr/>
        </p:nvSpPr>
        <p:spPr>
          <a:xfrm>
            <a:off x="546529" y="2412653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LDR</a:t>
            </a:r>
            <a:endParaRPr lang="zh-CN" altLang="en-US" sz="1600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303592D-7E5D-4F80-8B7F-DEFBB5176AE9}"/>
              </a:ext>
            </a:extLst>
          </p:cNvPr>
          <p:cNvGrpSpPr/>
          <p:nvPr/>
        </p:nvGrpSpPr>
        <p:grpSpPr>
          <a:xfrm>
            <a:off x="1509343" y="2402473"/>
            <a:ext cx="1038112" cy="338554"/>
            <a:chOff x="1509343" y="2402473"/>
            <a:chExt cx="1038112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71C3404-4A19-44C5-84A4-FC83284FBE39}"/>
                    </a:ext>
                  </a:extLst>
                </p:cNvPr>
                <p:cNvSpPr txBox="1"/>
                <p:nvPr/>
              </p:nvSpPr>
              <p:spPr>
                <a:xfrm>
                  <a:off x="1509343" y="2460412"/>
                  <a:ext cx="31470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8</m:t>
                            </m:r>
                          </m:sup>
                        </m:sSup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1600" dirty="0" err="1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71C3404-4A19-44C5-84A4-FC83284F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343" y="2460412"/>
                  <a:ext cx="314702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13725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F6223AD-C85F-4E40-8489-DB35835238D1}"/>
                    </a:ext>
                  </a:extLst>
                </p:cNvPr>
                <p:cNvSpPr txBox="1"/>
                <p:nvPr/>
              </p:nvSpPr>
              <p:spPr>
                <a:xfrm>
                  <a:off x="2150551" y="2460412"/>
                  <a:ext cx="39690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16</m:t>
                            </m:r>
                          </m:sup>
                        </m:sSup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1600" dirty="0" err="1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F6223AD-C85F-4E40-8489-DB3583523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551" y="2460412"/>
                  <a:ext cx="396904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0769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46E1A69-2A98-459E-867D-B906DFD3FD3E}"/>
                </a:ext>
              </a:extLst>
            </p:cNvPr>
            <p:cNvSpPr txBox="1"/>
            <p:nvPr/>
          </p:nvSpPr>
          <p:spPr>
            <a:xfrm>
              <a:off x="1757495" y="240247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or</a:t>
              </a:r>
              <a:endParaRPr lang="zh-CN" altLang="en-US" sz="1600" dirty="0" err="1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45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650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Background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63AA3DDB-B843-42CC-B19C-65BD88093152}"/>
              </a:ext>
            </a:extLst>
          </p:cNvPr>
          <p:cNvSpPr/>
          <p:nvPr/>
        </p:nvSpPr>
        <p:spPr>
          <a:xfrm>
            <a:off x="2871385" y="1350581"/>
            <a:ext cx="362607" cy="2091558"/>
          </a:xfrm>
          <a:prstGeom prst="leftBrace">
            <a:avLst>
              <a:gd name="adj1" fmla="val 19201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232DE9-C535-4692-913F-66ADA6025429}"/>
              </a:ext>
            </a:extLst>
          </p:cNvPr>
          <p:cNvSpPr txBox="1"/>
          <p:nvPr/>
        </p:nvSpPr>
        <p:spPr>
          <a:xfrm>
            <a:off x="4663400" y="125073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1600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5831B3-3224-49F0-B031-0810EF2EED4D}"/>
              </a:ext>
            </a:extLst>
          </p:cNvPr>
          <p:cNvSpPr txBox="1"/>
          <p:nvPr/>
        </p:nvSpPr>
        <p:spPr>
          <a:xfrm>
            <a:off x="3364945" y="1181302"/>
            <a:ext cx="2236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LDR images merging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B5D331-9128-49A6-B213-737D885AF6E8}"/>
              </a:ext>
            </a:extLst>
          </p:cNvPr>
          <p:cNvSpPr txBox="1"/>
          <p:nvPr/>
        </p:nvSpPr>
        <p:spPr>
          <a:xfrm>
            <a:off x="3364945" y="3251841"/>
            <a:ext cx="2345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Special image sensors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4E58E727-C3F4-449B-86BA-434E07AB95A7}"/>
              </a:ext>
            </a:extLst>
          </p:cNvPr>
          <p:cNvSpPr/>
          <p:nvPr/>
        </p:nvSpPr>
        <p:spPr>
          <a:xfrm>
            <a:off x="5601777" y="930166"/>
            <a:ext cx="254548" cy="831908"/>
          </a:xfrm>
          <a:prstGeom prst="leftBrace">
            <a:avLst>
              <a:gd name="adj1" fmla="val 19201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E49F08-649F-4DD8-A6EF-5861D384BFAD}"/>
              </a:ext>
            </a:extLst>
          </p:cNvPr>
          <p:cNvSpPr txBox="1"/>
          <p:nvPr/>
        </p:nvSpPr>
        <p:spPr>
          <a:xfrm>
            <a:off x="5856325" y="760889"/>
            <a:ext cx="143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 Flow-based 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DC9465-7002-474F-A8A7-918FF835377A}"/>
              </a:ext>
            </a:extLst>
          </p:cNvPr>
          <p:cNvSpPr txBox="1"/>
          <p:nvPr/>
        </p:nvSpPr>
        <p:spPr>
          <a:xfrm>
            <a:off x="5856325" y="1585622"/>
            <a:ext cx="1908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u="sng" dirty="0">
                <a:solidFill>
                  <a:schemeClr val="bg1"/>
                </a:solidFill>
                <a:latin typeface="+mn-ea"/>
                <a:ea typeface="+mn-ea"/>
              </a:rPr>
              <a:t> Non-flow-based </a:t>
            </a:r>
            <a:endParaRPr lang="zh-CN" altLang="en-US" sz="1600" u="sng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144F31-9D81-47D9-9788-EEB8D50AF5B0}"/>
              </a:ext>
            </a:extLst>
          </p:cNvPr>
          <p:cNvSpPr txBox="1"/>
          <p:nvPr/>
        </p:nvSpPr>
        <p:spPr>
          <a:xfrm>
            <a:off x="1441977" y="2233196"/>
            <a:ext cx="1349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Approaches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237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Network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0C4C69-2A7A-4245-B307-2FAE7257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8" y="920080"/>
            <a:ext cx="8247871" cy="345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237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Network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33F285-29C5-482B-A9EE-60903B705C17}"/>
              </a:ext>
            </a:extLst>
          </p:cNvPr>
          <p:cNvSpPr txBox="1"/>
          <p:nvPr/>
        </p:nvSpPr>
        <p:spPr>
          <a:xfrm>
            <a:off x="924911" y="1308538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 input LDRs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728D57D-6ECE-48F4-AAF3-91F961208936}"/>
                  </a:ext>
                </a:extLst>
              </p:cNvPr>
              <p:cNvSpPr txBox="1"/>
              <p:nvPr/>
            </p:nvSpPr>
            <p:spPr>
              <a:xfrm>
                <a:off x="1120774" y="1947039"/>
                <a:ext cx="8517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728D57D-6ECE-48F4-AAF3-91F96120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4" y="1947039"/>
                <a:ext cx="851708" cy="246221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77BBA4D6-24F4-4579-8934-33491D19DC6F}"/>
              </a:ext>
            </a:extLst>
          </p:cNvPr>
          <p:cNvGrpSpPr/>
          <p:nvPr/>
        </p:nvGrpSpPr>
        <p:grpSpPr>
          <a:xfrm>
            <a:off x="3526799" y="1308538"/>
            <a:ext cx="1367682" cy="887347"/>
            <a:chOff x="3526799" y="1308538"/>
            <a:chExt cx="1367682" cy="88734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96ECC33-A45F-42F3-AFD7-B1BDA0EABCB8}"/>
                </a:ext>
              </a:extLst>
            </p:cNvPr>
            <p:cNvSpPr txBox="1"/>
            <p:nvPr/>
          </p:nvSpPr>
          <p:spPr>
            <a:xfrm>
              <a:off x="3526799" y="1308538"/>
              <a:ext cx="13676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 input HDRs</a:t>
              </a:r>
              <a:endParaRPr lang="zh-CN" altLang="en-US" sz="16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BD084EE-098B-4B63-AF48-EF55FA1B9DB4}"/>
                    </a:ext>
                  </a:extLst>
                </p:cNvPr>
                <p:cNvSpPr txBox="1"/>
                <p:nvPr/>
              </p:nvSpPr>
              <p:spPr>
                <a:xfrm>
                  <a:off x="3709445" y="1949664"/>
                  <a:ext cx="106330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BD084EE-098B-4B63-AF48-EF55FA1B9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445" y="1949664"/>
                  <a:ext cx="1063304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31351B5-49FE-49FB-B6CC-93ABE6F8BAAD}"/>
              </a:ext>
            </a:extLst>
          </p:cNvPr>
          <p:cNvSpPr txBox="1"/>
          <p:nvPr/>
        </p:nvSpPr>
        <p:spPr>
          <a:xfrm>
            <a:off x="6870321" y="1308538"/>
            <a:ext cx="1771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estimated  HDR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294D918-BDAE-4BC7-BA66-6CE1439C6045}"/>
                  </a:ext>
                </a:extLst>
              </p:cNvPr>
              <p:cNvSpPr txBox="1"/>
              <p:nvPr/>
            </p:nvSpPr>
            <p:spPr>
              <a:xfrm>
                <a:off x="7647972" y="1940370"/>
                <a:ext cx="216020" cy="252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294D918-BDAE-4BC7-BA66-6CE1439C6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972" y="1940370"/>
                <a:ext cx="216020" cy="252890"/>
              </a:xfrm>
              <a:prstGeom prst="rect">
                <a:avLst/>
              </a:prstGeom>
              <a:blipFill>
                <a:blip r:embed="rId5"/>
                <a:stretch>
                  <a:fillRect l="-20000" t="-16667" r="-57143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A373E3E-4296-42B1-8B58-7A3A7D805691}"/>
                  </a:ext>
                </a:extLst>
              </p:cNvPr>
              <p:cNvSpPr txBox="1"/>
              <p:nvPr/>
            </p:nvSpPr>
            <p:spPr>
              <a:xfrm>
                <a:off x="3579634" y="3603496"/>
                <a:ext cx="1322926" cy="548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𝛾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 </m:t>
                      </m:r>
                      <m:r>
                        <a:rPr lang="zh-CN" alt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𝛾</m:t>
                      </m:r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A373E3E-4296-42B1-8B58-7A3A7D805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634" y="3603496"/>
                <a:ext cx="1322926" cy="548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598076E7-EC5C-4296-99BA-87FB5A0FC9FF}"/>
              </a:ext>
            </a:extLst>
          </p:cNvPr>
          <p:cNvSpPr txBox="1"/>
          <p:nvPr/>
        </p:nvSpPr>
        <p:spPr>
          <a:xfrm>
            <a:off x="470974" y="2965646"/>
            <a:ext cx="5446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input LDRs to input HDRs by simple gamma encoding 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0BE412D-8402-4D3D-8868-12500C664A8D}"/>
                  </a:ext>
                </a:extLst>
              </p:cNvPr>
              <p:cNvSpPr txBox="1"/>
              <p:nvPr/>
            </p:nvSpPr>
            <p:spPr>
              <a:xfrm>
                <a:off x="5492708" y="4209280"/>
                <a:ext cx="30875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  <a:ea typeface="+mn-ea"/>
                  </a:rPr>
                  <a:t> is the exposure time of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0BE412D-8402-4D3D-8868-12500C664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708" y="4209280"/>
                <a:ext cx="3087512" cy="307777"/>
              </a:xfrm>
              <a:prstGeom prst="rect">
                <a:avLst/>
              </a:prstGeom>
              <a:blipFill>
                <a:blip r:embed="rId7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1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237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Network</a:t>
            </a:r>
          </a:p>
        </p:txBody>
      </p: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39CC3AB7-118A-4566-B568-58AADD4E3C9D}"/>
              </a:ext>
            </a:extLst>
          </p:cNvPr>
          <p:cNvGrpSpPr/>
          <p:nvPr/>
        </p:nvGrpSpPr>
        <p:grpSpPr>
          <a:xfrm>
            <a:off x="215464" y="3580418"/>
            <a:ext cx="1519424" cy="400110"/>
            <a:chOff x="215464" y="4109293"/>
            <a:chExt cx="1519424" cy="400110"/>
          </a:xfrm>
        </p:grpSpPr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27552932-6B8A-4BB8-B065-78408C96F555}"/>
                </a:ext>
              </a:extLst>
            </p:cNvPr>
            <p:cNvSpPr/>
            <p:nvPr/>
          </p:nvSpPr>
          <p:spPr>
            <a:xfrm>
              <a:off x="215464" y="4137042"/>
              <a:ext cx="323292" cy="31139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CL</a:t>
              </a:r>
              <a:endParaRPr lang="zh-CN" altLang="en-US" sz="1000" dirty="0"/>
            </a:p>
          </p:txBody>
        </p:sp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7610DB05-2D63-443B-B571-18CD258C228B}"/>
                </a:ext>
              </a:extLst>
            </p:cNvPr>
            <p:cNvSpPr txBox="1"/>
            <p:nvPr/>
          </p:nvSpPr>
          <p:spPr>
            <a:xfrm>
              <a:off x="538755" y="4109293"/>
              <a:ext cx="1196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  <a:ea typeface="+mn-ea"/>
                </a:rPr>
                <a:t>5x5 convolution</a:t>
              </a:r>
            </a:p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  <a:ea typeface="+mn-ea"/>
                </a:rPr>
                <a:t>with Leaky-</a:t>
              </a:r>
              <a:r>
                <a:rPr lang="en-US" altLang="zh-CN" sz="1000" dirty="0" err="1">
                  <a:solidFill>
                    <a:schemeClr val="bg1"/>
                  </a:solidFill>
                  <a:latin typeface="+mn-ea"/>
                  <a:ea typeface="+mn-ea"/>
                </a:rPr>
                <a:t>ReLU</a:t>
              </a:r>
              <a:endParaRPr lang="zh-CN" altLang="en-US" sz="1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089D509C-6322-482A-80F1-80C26761997A}"/>
              </a:ext>
            </a:extLst>
          </p:cNvPr>
          <p:cNvGrpSpPr/>
          <p:nvPr/>
        </p:nvGrpSpPr>
        <p:grpSpPr>
          <a:xfrm>
            <a:off x="1787243" y="3580418"/>
            <a:ext cx="1796215" cy="400110"/>
            <a:chOff x="1787243" y="4109293"/>
            <a:chExt cx="1796215" cy="400110"/>
          </a:xfrm>
        </p:grpSpPr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B60E72F8-AA16-459C-A714-CD02BEBEBA6C}"/>
                </a:ext>
              </a:extLst>
            </p:cNvPr>
            <p:cNvSpPr/>
            <p:nvPr/>
          </p:nvSpPr>
          <p:spPr>
            <a:xfrm>
              <a:off x="1787243" y="4137042"/>
              <a:ext cx="323292" cy="31139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C</a:t>
              </a:r>
            </a:p>
            <a:p>
              <a:pPr algn="ctr"/>
              <a:r>
                <a:rPr lang="en-US" altLang="zh-CN" sz="1000" dirty="0"/>
                <a:t>B</a:t>
              </a:r>
              <a:endParaRPr lang="zh-CN" altLang="en-US" sz="1000" dirty="0"/>
            </a:p>
          </p:txBody>
        </p:sp>
        <p:sp>
          <p:nvSpPr>
            <p:cNvPr id="342" name="文本框 341">
              <a:extLst>
                <a:ext uri="{FF2B5EF4-FFF2-40B4-BE49-F238E27FC236}">
                  <a16:creationId xmlns:a16="http://schemas.microsoft.com/office/drawing/2014/main" id="{D7B04F2F-3058-433B-A25A-FFE239C9661A}"/>
                </a:ext>
              </a:extLst>
            </p:cNvPr>
            <p:cNvSpPr txBox="1"/>
            <p:nvPr/>
          </p:nvSpPr>
          <p:spPr>
            <a:xfrm>
              <a:off x="2110533" y="4109293"/>
              <a:ext cx="1472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  <a:ea typeface="+mn-ea"/>
                </a:rPr>
                <a:t>5x5 convolution</a:t>
              </a:r>
            </a:p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  <a:ea typeface="+mn-ea"/>
                </a:rPr>
                <a:t>and batch normalize</a:t>
              </a:r>
              <a:endParaRPr lang="zh-CN" altLang="en-US" sz="1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076D5DDC-F1D8-4E1A-86F4-0584DEB5A7C7}"/>
              </a:ext>
            </a:extLst>
          </p:cNvPr>
          <p:cNvGrpSpPr/>
          <p:nvPr/>
        </p:nvGrpSpPr>
        <p:grpSpPr>
          <a:xfrm>
            <a:off x="3581443" y="3591556"/>
            <a:ext cx="1306890" cy="311390"/>
            <a:chOff x="3581443" y="4120431"/>
            <a:chExt cx="1306890" cy="311390"/>
          </a:xfrm>
        </p:grpSpPr>
        <p:sp>
          <p:nvSpPr>
            <p:cNvPr id="344" name="矩形 343">
              <a:extLst>
                <a:ext uri="{FF2B5EF4-FFF2-40B4-BE49-F238E27FC236}">
                  <a16:creationId xmlns:a16="http://schemas.microsoft.com/office/drawing/2014/main" id="{BA27847A-5525-48D4-A352-B7932E07F785}"/>
                </a:ext>
              </a:extLst>
            </p:cNvPr>
            <p:cNvSpPr/>
            <p:nvPr/>
          </p:nvSpPr>
          <p:spPr>
            <a:xfrm>
              <a:off x="3581443" y="4120431"/>
              <a:ext cx="377659" cy="31139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LR</a:t>
              </a:r>
            </a:p>
          </p:txBody>
        </p:sp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3D84B6F4-79FB-4D89-BBE1-3345F51BD2BC}"/>
                </a:ext>
              </a:extLst>
            </p:cNvPr>
            <p:cNvSpPr txBox="1"/>
            <p:nvPr/>
          </p:nvSpPr>
          <p:spPr>
            <a:xfrm>
              <a:off x="3959102" y="4151998"/>
              <a:ext cx="92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Leaky-</a:t>
              </a:r>
              <a:r>
                <a:rPr lang="en-US" altLang="zh-CN" sz="1000" dirty="0" err="1">
                  <a:solidFill>
                    <a:schemeClr val="bg1"/>
                  </a:solidFill>
                  <a:latin typeface="+mn-ea"/>
                </a:rPr>
                <a:t>ReLU</a:t>
              </a:r>
              <a:endParaRPr lang="zh-CN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15" name="组合 514">
            <a:extLst>
              <a:ext uri="{FF2B5EF4-FFF2-40B4-BE49-F238E27FC236}">
                <a16:creationId xmlns:a16="http://schemas.microsoft.com/office/drawing/2014/main" id="{6388004E-058E-4D75-ADEA-3169138F1773}"/>
              </a:ext>
            </a:extLst>
          </p:cNvPr>
          <p:cNvGrpSpPr/>
          <p:nvPr/>
        </p:nvGrpSpPr>
        <p:grpSpPr>
          <a:xfrm>
            <a:off x="2054467" y="4130013"/>
            <a:ext cx="2601876" cy="553998"/>
            <a:chOff x="4886318" y="3486863"/>
            <a:chExt cx="2601876" cy="553998"/>
          </a:xfrm>
        </p:grpSpPr>
        <p:sp>
          <p:nvSpPr>
            <p:cNvPr id="351" name="矩形 350">
              <a:extLst>
                <a:ext uri="{FF2B5EF4-FFF2-40B4-BE49-F238E27FC236}">
                  <a16:creationId xmlns:a16="http://schemas.microsoft.com/office/drawing/2014/main" id="{E3B386FF-FA89-442B-AC32-5F409525C318}"/>
                </a:ext>
              </a:extLst>
            </p:cNvPr>
            <p:cNvSpPr/>
            <p:nvPr/>
          </p:nvSpPr>
          <p:spPr>
            <a:xfrm>
              <a:off x="4886318" y="3527174"/>
              <a:ext cx="377659" cy="438117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R</a:t>
              </a:r>
            </a:p>
            <a:p>
              <a:pPr algn="ctr"/>
              <a:r>
                <a:rPr lang="en-US" altLang="zh-CN" sz="1000" dirty="0"/>
                <a:t>TC</a:t>
              </a:r>
            </a:p>
            <a:p>
              <a:pPr algn="ctr"/>
              <a:r>
                <a:rPr lang="en-US" altLang="zh-CN" sz="1000" dirty="0"/>
                <a:t>B</a:t>
              </a:r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983F5681-D077-4340-9758-6E53F6C36BCA}"/>
                </a:ext>
              </a:extLst>
            </p:cNvPr>
            <p:cNvSpPr txBox="1"/>
            <p:nvPr/>
          </p:nvSpPr>
          <p:spPr>
            <a:xfrm>
              <a:off x="5261961" y="3486863"/>
              <a:ext cx="22262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>
                  <a:solidFill>
                    <a:schemeClr val="bg1"/>
                  </a:solidFill>
                  <a:latin typeface="+mn-ea"/>
                </a:rPr>
                <a:t>ReLU</a:t>
              </a:r>
              <a:endParaRPr lang="en-US" altLang="zh-CN" sz="10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and 5x5 transposed convolution</a:t>
              </a:r>
            </a:p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and batch normalize</a:t>
              </a:r>
              <a:endParaRPr lang="zh-CN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97198B6-9D42-42BA-AE02-FBA9BAC3C712}"/>
              </a:ext>
            </a:extLst>
          </p:cNvPr>
          <p:cNvGrpSpPr/>
          <p:nvPr/>
        </p:nvGrpSpPr>
        <p:grpSpPr>
          <a:xfrm>
            <a:off x="215463" y="4106313"/>
            <a:ext cx="1845644" cy="553998"/>
            <a:chOff x="215463" y="4136793"/>
            <a:chExt cx="1845644" cy="553998"/>
          </a:xfrm>
        </p:grpSpPr>
        <p:sp>
          <p:nvSpPr>
            <p:cNvPr id="355" name="矩形 354">
              <a:extLst>
                <a:ext uri="{FF2B5EF4-FFF2-40B4-BE49-F238E27FC236}">
                  <a16:creationId xmlns:a16="http://schemas.microsoft.com/office/drawing/2014/main" id="{14DE3617-92E7-42AF-A5B5-C08AD34538A2}"/>
                </a:ext>
              </a:extLst>
            </p:cNvPr>
            <p:cNvSpPr/>
            <p:nvPr/>
          </p:nvSpPr>
          <p:spPr>
            <a:xfrm>
              <a:off x="215463" y="4177104"/>
              <a:ext cx="377659" cy="438117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R</a:t>
              </a:r>
            </a:p>
            <a:p>
              <a:pPr algn="ctr"/>
              <a:r>
                <a:rPr lang="en-US" altLang="zh-CN" sz="1000" dirty="0"/>
                <a:t>C1</a:t>
              </a:r>
            </a:p>
            <a:p>
              <a:pPr algn="ctr"/>
              <a:r>
                <a:rPr lang="en-US" altLang="zh-CN" sz="1000" dirty="0"/>
                <a:t>TH</a:t>
              </a:r>
            </a:p>
          </p:txBody>
        </p:sp>
        <p:sp>
          <p:nvSpPr>
            <p:cNvPr id="357" name="文本框 356">
              <a:extLst>
                <a:ext uri="{FF2B5EF4-FFF2-40B4-BE49-F238E27FC236}">
                  <a16:creationId xmlns:a16="http://schemas.microsoft.com/office/drawing/2014/main" id="{75D66D85-245D-4019-AE92-80A9A6AFF807}"/>
                </a:ext>
              </a:extLst>
            </p:cNvPr>
            <p:cNvSpPr txBox="1"/>
            <p:nvPr/>
          </p:nvSpPr>
          <p:spPr>
            <a:xfrm>
              <a:off x="591107" y="4136793"/>
              <a:ext cx="1470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>
                  <a:solidFill>
                    <a:schemeClr val="bg1"/>
                  </a:solidFill>
                  <a:latin typeface="+mn-ea"/>
                </a:rPr>
                <a:t>ReLU</a:t>
              </a:r>
              <a:endParaRPr lang="en-US" altLang="zh-CN" sz="10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and 1x1 convolution</a:t>
              </a:r>
            </a:p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and batch normalize</a:t>
              </a:r>
              <a:endParaRPr lang="zh-CN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2F8FDBBA-8034-45D4-B19F-B86C9C5FC531}"/>
              </a:ext>
            </a:extLst>
          </p:cNvPr>
          <p:cNvGrpSpPr/>
          <p:nvPr/>
        </p:nvGrpSpPr>
        <p:grpSpPr>
          <a:xfrm>
            <a:off x="4831740" y="4301177"/>
            <a:ext cx="1126785" cy="246221"/>
            <a:chOff x="7504375" y="3623120"/>
            <a:chExt cx="1126785" cy="246221"/>
          </a:xfrm>
        </p:grpSpPr>
        <p:grpSp>
          <p:nvGrpSpPr>
            <p:cNvPr id="564" name="组合 563">
              <a:extLst>
                <a:ext uri="{FF2B5EF4-FFF2-40B4-BE49-F238E27FC236}">
                  <a16:creationId xmlns:a16="http://schemas.microsoft.com/office/drawing/2014/main" id="{2D6B7AD1-A722-4598-88F0-F7FCD930242E}"/>
                </a:ext>
              </a:extLst>
            </p:cNvPr>
            <p:cNvGrpSpPr/>
            <p:nvPr/>
          </p:nvGrpSpPr>
          <p:grpSpPr>
            <a:xfrm>
              <a:off x="7504375" y="3653669"/>
              <a:ext cx="185125" cy="185125"/>
              <a:chOff x="670181" y="1198374"/>
              <a:chExt cx="185125" cy="185125"/>
            </a:xfrm>
          </p:grpSpPr>
          <p:sp>
            <p:nvSpPr>
              <p:cNvPr id="565" name="椭圆 564">
                <a:extLst>
                  <a:ext uri="{FF2B5EF4-FFF2-40B4-BE49-F238E27FC236}">
                    <a16:creationId xmlns:a16="http://schemas.microsoft.com/office/drawing/2014/main" id="{C62E4AD3-661C-488A-9CDB-B7E126B4D09E}"/>
                  </a:ext>
                </a:extLst>
              </p:cNvPr>
              <p:cNvSpPr/>
              <p:nvPr/>
            </p:nvSpPr>
            <p:spPr>
              <a:xfrm>
                <a:off x="682464" y="1210657"/>
                <a:ext cx="160560" cy="16056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加号 565">
                <a:extLst>
                  <a:ext uri="{FF2B5EF4-FFF2-40B4-BE49-F238E27FC236}">
                    <a16:creationId xmlns:a16="http://schemas.microsoft.com/office/drawing/2014/main" id="{203611A3-E91B-4A23-8ABC-6AB93696B972}"/>
                  </a:ext>
                </a:extLst>
              </p:cNvPr>
              <p:cNvSpPr/>
              <p:nvPr/>
            </p:nvSpPr>
            <p:spPr>
              <a:xfrm>
                <a:off x="670181" y="1198374"/>
                <a:ext cx="185125" cy="185125"/>
              </a:xfrm>
              <a:prstGeom prst="mathPlus">
                <a:avLst>
                  <a:gd name="adj1" fmla="val 506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7" name="文本框 566">
              <a:extLst>
                <a:ext uri="{FF2B5EF4-FFF2-40B4-BE49-F238E27FC236}">
                  <a16:creationId xmlns:a16="http://schemas.microsoft.com/office/drawing/2014/main" id="{855F0083-E974-49DB-BF93-18E2898D7F24}"/>
                </a:ext>
              </a:extLst>
            </p:cNvPr>
            <p:cNvSpPr txBox="1"/>
            <p:nvPr/>
          </p:nvSpPr>
          <p:spPr>
            <a:xfrm>
              <a:off x="7677218" y="3623120"/>
              <a:ext cx="9539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+mn-ea"/>
                  <a:ea typeface="+mn-ea"/>
                </a:rPr>
                <a:t>concatenate</a:t>
              </a:r>
              <a:endParaRPr lang="zh-CN" altLang="en-US" sz="1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5DC0B4D-8AF9-4D72-AC3D-250E7229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4" y="661553"/>
            <a:ext cx="8938772" cy="2689067"/>
          </a:xfrm>
          <a:prstGeom prst="rect">
            <a:avLst/>
          </a:prstGeom>
        </p:spPr>
      </p:pic>
      <p:sp>
        <p:nvSpPr>
          <p:cNvPr id="570" name="矩形 569">
            <a:extLst>
              <a:ext uri="{FF2B5EF4-FFF2-40B4-BE49-F238E27FC236}">
                <a16:creationId xmlns:a16="http://schemas.microsoft.com/office/drawing/2014/main" id="{D47C9FA3-C16F-48D9-946A-8680579B6BFE}"/>
              </a:ext>
            </a:extLst>
          </p:cNvPr>
          <p:cNvSpPr/>
          <p:nvPr/>
        </p:nvSpPr>
        <p:spPr>
          <a:xfrm>
            <a:off x="5560544" y="3693386"/>
            <a:ext cx="323292" cy="31139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R</a:t>
            </a:r>
            <a:r>
              <a:rPr lang="en-US" altLang="zh-CN" sz="1000" baseline="30000" dirty="0"/>
              <a:t>9</a:t>
            </a:r>
            <a:endParaRPr lang="zh-CN" altLang="en-US" sz="1000" baseline="300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5C3DD0-34A5-4D2F-A5E8-D1B1C3B34B1C}"/>
              </a:ext>
            </a:extLst>
          </p:cNvPr>
          <p:cNvSpPr/>
          <p:nvPr/>
        </p:nvSpPr>
        <p:spPr>
          <a:xfrm>
            <a:off x="6630736" y="4004776"/>
            <a:ext cx="511202" cy="31139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3x3C</a:t>
            </a:r>
          </a:p>
          <a:p>
            <a:pPr algn="ctr"/>
            <a:r>
              <a:rPr lang="en-US" altLang="zh-CN" sz="1000" dirty="0"/>
              <a:t>BN</a:t>
            </a:r>
            <a:endParaRPr lang="zh-CN" altLang="en-US" sz="10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84CFF-9855-4E36-95E3-0BD0904BD999}"/>
              </a:ext>
            </a:extLst>
          </p:cNvPr>
          <p:cNvSpPr/>
          <p:nvPr/>
        </p:nvSpPr>
        <p:spPr>
          <a:xfrm>
            <a:off x="7271190" y="4004776"/>
            <a:ext cx="511202" cy="31139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sz="1000" dirty="0" err="1"/>
              <a:t>ReLU</a:t>
            </a:r>
            <a:endParaRPr lang="zh-CN" altLang="en-US" sz="10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59EBCB-674E-4751-993F-7304CEABF799}"/>
              </a:ext>
            </a:extLst>
          </p:cNvPr>
          <p:cNvSpPr/>
          <p:nvPr/>
        </p:nvSpPr>
        <p:spPr>
          <a:xfrm>
            <a:off x="7902792" y="4004776"/>
            <a:ext cx="496442" cy="31139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3x3C</a:t>
            </a:r>
          </a:p>
          <a:p>
            <a:pPr algn="ctr"/>
            <a:r>
              <a:rPr lang="en-US" altLang="zh-CN" sz="1000" dirty="0"/>
              <a:t>BN</a:t>
            </a:r>
            <a:endParaRPr lang="zh-CN" altLang="en-US" sz="10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933AB08-9675-41AB-A431-1F8B703439A3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7141938" y="4160471"/>
            <a:ext cx="1292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8AE598B-8E8D-4436-A81D-168FDF85DD1A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7782392" y="4160471"/>
            <a:ext cx="1204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1D4B19-9C31-4855-A3F1-C5E13FB6180C}"/>
              </a:ext>
            </a:extLst>
          </p:cNvPr>
          <p:cNvCxnSpPr>
            <a:cxnSpLocks/>
          </p:cNvCxnSpPr>
          <p:nvPr/>
        </p:nvCxnSpPr>
        <p:spPr>
          <a:xfrm>
            <a:off x="6360669" y="4163647"/>
            <a:ext cx="2700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218800-5F7C-4007-B400-FACA74CF95C3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399234" y="4146624"/>
            <a:ext cx="231691" cy="138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18815C8A-89D5-49FD-8FEB-1E6524C59D2F}"/>
              </a:ext>
            </a:extLst>
          </p:cNvPr>
          <p:cNvCxnSpPr>
            <a:cxnSpLocks/>
          </p:cNvCxnSpPr>
          <p:nvPr/>
        </p:nvCxnSpPr>
        <p:spPr>
          <a:xfrm flipV="1">
            <a:off x="6474351" y="3862959"/>
            <a:ext cx="1308041" cy="300696"/>
          </a:xfrm>
          <a:prstGeom prst="bentConnector3">
            <a:avLst>
              <a:gd name="adj1" fmla="val 72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E15BEB60-54FC-43EC-9113-9781F5CBB5FC}"/>
              </a:ext>
            </a:extLst>
          </p:cNvPr>
          <p:cNvCxnSpPr>
            <a:cxnSpLocks/>
          </p:cNvCxnSpPr>
          <p:nvPr/>
        </p:nvCxnSpPr>
        <p:spPr>
          <a:xfrm>
            <a:off x="7409439" y="3862417"/>
            <a:ext cx="1080574" cy="298054"/>
          </a:xfrm>
          <a:prstGeom prst="bentConnector3">
            <a:avLst>
              <a:gd name="adj1" fmla="val 100022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C664023-9728-49D1-A9FC-E3FCFDE28F65}"/>
              </a:ext>
            </a:extLst>
          </p:cNvPr>
          <p:cNvSpPr txBox="1"/>
          <p:nvPr/>
        </p:nvSpPr>
        <p:spPr>
          <a:xfrm>
            <a:off x="6890736" y="3613562"/>
            <a:ext cx="1149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000" dirty="0">
                <a:solidFill>
                  <a:schemeClr val="bg1"/>
                </a:solidFill>
                <a:latin typeface="+mn-ea"/>
                <a:ea typeface="+mn-ea"/>
              </a:rPr>
              <a:t>skip connection</a:t>
            </a:r>
            <a:endParaRPr lang="zh-CN" altLang="en-US" sz="1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B150085-81B0-451C-934E-A8AEE55E22A8}"/>
              </a:ext>
            </a:extLst>
          </p:cNvPr>
          <p:cNvSpPr/>
          <p:nvPr/>
        </p:nvSpPr>
        <p:spPr>
          <a:xfrm>
            <a:off x="6177787" y="3547410"/>
            <a:ext cx="2536202" cy="934537"/>
          </a:xfrm>
          <a:prstGeom prst="roundRect">
            <a:avLst/>
          </a:prstGeom>
          <a:noFill/>
          <a:ln>
            <a:solidFill>
              <a:schemeClr val="accent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7" name="文本框 536">
            <a:extLst>
              <a:ext uri="{FF2B5EF4-FFF2-40B4-BE49-F238E27FC236}">
                <a16:creationId xmlns:a16="http://schemas.microsoft.com/office/drawing/2014/main" id="{B68C8D90-3053-48CE-A97A-B333AFA1DCBC}"/>
              </a:ext>
            </a:extLst>
          </p:cNvPr>
          <p:cNvSpPr txBox="1"/>
          <p:nvPr/>
        </p:nvSpPr>
        <p:spPr>
          <a:xfrm>
            <a:off x="3441845" y="4741801"/>
            <a:ext cx="1963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Network structure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73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354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Proposed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1D54C2-BEFA-47A9-924A-129532E90EC4}"/>
              </a:ext>
            </a:extLst>
          </p:cNvPr>
          <p:cNvGrpSpPr/>
          <p:nvPr/>
        </p:nvGrpSpPr>
        <p:grpSpPr>
          <a:xfrm>
            <a:off x="5865063" y="1922472"/>
            <a:ext cx="2353983" cy="835046"/>
            <a:chOff x="6392848" y="1192328"/>
            <a:chExt cx="2353983" cy="83504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2AD674D-5836-4C1B-A91D-16C22DCD1C3E}"/>
                </a:ext>
              </a:extLst>
            </p:cNvPr>
            <p:cNvGrpSpPr/>
            <p:nvPr/>
          </p:nvGrpSpPr>
          <p:grpSpPr>
            <a:xfrm>
              <a:off x="6392848" y="1192328"/>
              <a:ext cx="2353983" cy="338554"/>
              <a:chOff x="6392848" y="1192328"/>
              <a:chExt cx="2353983" cy="33855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01D16A2-3CCF-4BD1-AA8F-5906AABB7C69}"/>
                  </a:ext>
                </a:extLst>
              </p:cNvPr>
              <p:cNvSpPr txBox="1"/>
              <p:nvPr/>
            </p:nvSpPr>
            <p:spPr>
              <a:xfrm>
                <a:off x="6392848" y="1192328"/>
                <a:ext cx="16584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estimated </a:t>
                </a:r>
                <a:r>
                  <a:rPr lang="en-US" altLang="zh-CN" sz="16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  <a:ea typeface="+mn-ea"/>
                  </a:rPr>
                  <a:t>HDR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C42BBBE7-76F6-48C7-B686-0AA3C87D7BB3}"/>
                      </a:ext>
                    </a:extLst>
                  </p:cNvPr>
                  <p:cNvSpPr txBox="1"/>
                  <p:nvPr/>
                </p:nvSpPr>
                <p:spPr>
                  <a:xfrm>
                    <a:off x="8530811" y="1235160"/>
                    <a:ext cx="216020" cy="2528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CN" alt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dirty="0">
                      <a:solidFill>
                        <a:schemeClr val="bg1">
                          <a:lumMod val="85000"/>
                        </a:schemeClr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C42BBBE7-76F6-48C7-B686-0AA3C87D7B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0811" y="1235160"/>
                    <a:ext cx="216020" cy="25289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667" t="-19512" r="-55556" b="-73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34A9C50-F0DF-440B-882D-F1AD068E25C2}"/>
                </a:ext>
              </a:extLst>
            </p:cNvPr>
            <p:cNvGrpSpPr/>
            <p:nvPr/>
          </p:nvGrpSpPr>
          <p:grpSpPr>
            <a:xfrm>
              <a:off x="6392848" y="1688820"/>
              <a:ext cx="2353983" cy="338554"/>
              <a:chOff x="6451600" y="1869436"/>
              <a:chExt cx="2353983" cy="33855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185CAAD-5BE5-41FC-A59A-64B7F27CC33D}"/>
                  </a:ext>
                </a:extLst>
              </p:cNvPr>
              <p:cNvSpPr txBox="1"/>
              <p:nvPr/>
            </p:nvSpPr>
            <p:spPr>
              <a:xfrm>
                <a:off x="6451600" y="1869436"/>
                <a:ext cx="19699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  <a:ea typeface="+mn-ea"/>
                  </a:rPr>
                  <a:t>ground truth HDR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5A64AFB6-D044-49D5-A542-0102C3824150}"/>
                      </a:ext>
                    </a:extLst>
                  </p:cNvPr>
                  <p:cNvSpPr txBox="1"/>
                  <p:nvPr/>
                </p:nvSpPr>
                <p:spPr>
                  <a:xfrm>
                    <a:off x="8589563" y="1901879"/>
                    <a:ext cx="21602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bg1">
                          <a:lumMod val="85000"/>
                        </a:schemeClr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5A64AFB6-D044-49D5-A542-0102C3824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9563" y="1901879"/>
                    <a:ext cx="216020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14286" b="-73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5B78633-4532-4C6E-B8E9-BB7C87260768}"/>
              </a:ext>
            </a:extLst>
          </p:cNvPr>
          <p:cNvGrpSpPr/>
          <p:nvPr/>
        </p:nvGrpSpPr>
        <p:grpSpPr>
          <a:xfrm>
            <a:off x="924954" y="2989977"/>
            <a:ext cx="3540046" cy="726694"/>
            <a:chOff x="835378" y="2444044"/>
            <a:chExt cx="3540046" cy="726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8290444-7EFC-4BE2-8FD2-D3B3B53593EA}"/>
                    </a:ext>
                  </a:extLst>
                </p:cNvPr>
                <p:cNvSpPr txBox="1"/>
                <p:nvPr/>
              </p:nvSpPr>
              <p:spPr>
                <a:xfrm>
                  <a:off x="2494845" y="2892777"/>
                  <a:ext cx="1880579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𝐿</m:t>
                      </m:r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𝑇</m:t>
                          </m:r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e>
                      </m:d>
                    </m:oMath>
                  </a14:m>
                  <a:r>
                    <a:rPr lang="en-US" altLang="zh-CN" sz="1600" baseline="-25000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2</a:t>
                  </a:r>
                  <a:endParaRPr lang="zh-CN" altLang="en-US" sz="1600" baseline="-25000" dirty="0">
                    <a:solidFill>
                      <a:schemeClr val="bg1"/>
                    </a:solidFill>
                    <a:latin typeface="Cambria" panose="02040503050406030204" pitchFamily="18" charset="0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8290444-7EFC-4BE2-8FD2-D3B3B53593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4845" y="2892777"/>
                  <a:ext cx="1880579" cy="277961"/>
                </a:xfrm>
                <a:prstGeom prst="rect">
                  <a:avLst/>
                </a:prstGeom>
                <a:blipFill>
                  <a:blip r:embed="rId5"/>
                  <a:stretch>
                    <a:fillRect l="-3560" t="-13333" r="-971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3ED3981-5E69-48AD-A19F-9BE0B76D54C0}"/>
                </a:ext>
              </a:extLst>
            </p:cNvPr>
            <p:cNvSpPr txBox="1"/>
            <p:nvPr/>
          </p:nvSpPr>
          <p:spPr>
            <a:xfrm>
              <a:off x="835378" y="2444044"/>
              <a:ext cx="1483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loss function:</a:t>
              </a:r>
              <a:endParaRPr lang="zh-CN" altLang="en-US" sz="16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D7D9177-E3AF-411C-9A44-221E5FE052FF}"/>
              </a:ext>
            </a:extLst>
          </p:cNvPr>
          <p:cNvGrpSpPr/>
          <p:nvPr/>
        </p:nvGrpSpPr>
        <p:grpSpPr>
          <a:xfrm>
            <a:off x="924954" y="1643218"/>
            <a:ext cx="3502215" cy="861892"/>
            <a:chOff x="1332089" y="1149496"/>
            <a:chExt cx="3502215" cy="861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0A55E5F-2D4D-4D52-A248-960817C315DF}"/>
                    </a:ext>
                  </a:extLst>
                </p:cNvPr>
                <p:cNvSpPr txBox="1"/>
                <p:nvPr/>
              </p:nvSpPr>
              <p:spPr>
                <a:xfrm>
                  <a:off x="2991556" y="1499132"/>
                  <a:ext cx="1842748" cy="5122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(1+</m:t>
                                </m:r>
                                <m:r>
                                  <a:rPr lang="zh-CN" alt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𝜇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𝐻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(1+</m:t>
                                </m:r>
                                <m:r>
                                  <a:rPr lang="zh-CN" alt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𝜇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0A55E5F-2D4D-4D52-A248-960817C31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556" y="1499132"/>
                  <a:ext cx="1842748" cy="5122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F7EA24C-5AAE-4DF2-A362-12BBCDBCD7C1}"/>
                </a:ext>
              </a:extLst>
            </p:cNvPr>
            <p:cNvSpPr txBox="1"/>
            <p:nvPr/>
          </p:nvSpPr>
          <p:spPr>
            <a:xfrm>
              <a:off x="1332089" y="1149496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µ-law</a:t>
              </a:r>
              <a:endParaRPr lang="zh-CN" altLang="en-US" sz="16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32E02C8-D94F-4FE7-B090-2BA3C6A8633A}"/>
              </a:ext>
            </a:extLst>
          </p:cNvPr>
          <p:cNvSpPr txBox="1"/>
          <p:nvPr/>
        </p:nvSpPr>
        <p:spPr>
          <a:xfrm>
            <a:off x="954614" y="903770"/>
            <a:ext cx="686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+mn-ea"/>
                <a:ea typeface="+mn-ea"/>
              </a:rPr>
              <a:t> compute the loss function on the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  <a:ea typeface="+mn-ea"/>
              </a:rPr>
              <a:t>tonemapped</a:t>
            </a:r>
            <a:r>
              <a:rPr lang="en-US" altLang="zh-CN" sz="1800" dirty="0">
                <a:solidFill>
                  <a:schemeClr val="bg1"/>
                </a:solidFill>
                <a:latin typeface="+mn-ea"/>
                <a:ea typeface="+mn-ea"/>
              </a:rPr>
              <a:t> HDR images</a:t>
            </a:r>
            <a:endParaRPr lang="zh-CN" altLang="en-US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12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4F3ED43-1455-4F9F-98F7-874AF918D94C}"/>
              </a:ext>
            </a:extLst>
          </p:cNvPr>
          <p:cNvSpPr txBox="1"/>
          <p:nvPr/>
        </p:nvSpPr>
        <p:spPr>
          <a:xfrm>
            <a:off x="215463" y="241738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Experiment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43730C-3834-475B-8B75-C9833131C27E}"/>
              </a:ext>
            </a:extLst>
          </p:cNvPr>
          <p:cNvGrpSpPr/>
          <p:nvPr/>
        </p:nvGrpSpPr>
        <p:grpSpPr>
          <a:xfrm>
            <a:off x="1001896" y="1496316"/>
            <a:ext cx="2546455" cy="1673080"/>
            <a:chOff x="215463" y="968122"/>
            <a:chExt cx="2546455" cy="16730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C3A657E-C1B4-44F1-8650-8B2D60242961}"/>
                </a:ext>
              </a:extLst>
            </p:cNvPr>
            <p:cNvGrpSpPr/>
            <p:nvPr/>
          </p:nvGrpSpPr>
          <p:grpSpPr>
            <a:xfrm>
              <a:off x="527011" y="1663728"/>
              <a:ext cx="2234907" cy="977474"/>
              <a:chOff x="549729" y="1637819"/>
              <a:chExt cx="2234907" cy="977474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37AB6C-5230-4C00-A7B2-BD8D01D1EA80}"/>
                  </a:ext>
                </a:extLst>
              </p:cNvPr>
              <p:cNvSpPr txBox="1"/>
              <p:nvPr/>
            </p:nvSpPr>
            <p:spPr>
              <a:xfrm>
                <a:off x="549729" y="1637819"/>
                <a:ext cx="22349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  <a:ea typeface="+mn-ea"/>
                  </a:rPr>
                  <a:t>74 training examples</a:t>
                </a:r>
                <a:endParaRPr lang="zh-CN" altLang="en-US" sz="16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B9BCB37-717A-45C6-AB43-2C1E8C20E0D2}"/>
                  </a:ext>
                </a:extLst>
              </p:cNvPr>
              <p:cNvSpPr txBox="1"/>
              <p:nvPr/>
            </p:nvSpPr>
            <p:spPr>
              <a:xfrm>
                <a:off x="549729" y="2276739"/>
                <a:ext cx="2149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15 testing examples</a:t>
                </a:r>
                <a:endParaRPr lang="zh-CN" altLang="en-US" sz="16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A3163A8-2C58-4CCB-9A8E-EC88AA7A73D5}"/>
                </a:ext>
              </a:extLst>
            </p:cNvPr>
            <p:cNvSpPr txBox="1"/>
            <p:nvPr/>
          </p:nvSpPr>
          <p:spPr>
            <a:xfrm>
              <a:off x="215463" y="968122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bg1"/>
                  </a:solidFill>
                  <a:latin typeface="+mn-ea"/>
                  <a:ea typeface="+mn-ea"/>
                </a:rPr>
                <a:t>Dataset</a:t>
              </a:r>
              <a:endParaRPr lang="zh-CN" altLang="en-US" sz="18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09285C9-DCA9-4C07-9327-32CF6AA12186}"/>
              </a:ext>
            </a:extLst>
          </p:cNvPr>
          <p:cNvGrpSpPr/>
          <p:nvPr/>
        </p:nvGrpSpPr>
        <p:grpSpPr>
          <a:xfrm>
            <a:off x="4303655" y="1511705"/>
            <a:ext cx="4206520" cy="1849352"/>
            <a:chOff x="3556979" y="983511"/>
            <a:chExt cx="4206520" cy="184935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E4306A-4C70-43DA-A213-9F30FA17FA26}"/>
                </a:ext>
              </a:extLst>
            </p:cNvPr>
            <p:cNvSpPr txBox="1"/>
            <p:nvPr/>
          </p:nvSpPr>
          <p:spPr>
            <a:xfrm>
              <a:off x="3556979" y="983511"/>
              <a:ext cx="10102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Example</a:t>
              </a:r>
              <a:endParaRPr lang="zh-CN" altLang="en-US" sz="16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AD6D7C-F0D5-484B-BB2D-D50B22711EA5}"/>
                </a:ext>
              </a:extLst>
            </p:cNvPr>
            <p:cNvSpPr txBox="1"/>
            <p:nvPr/>
          </p:nvSpPr>
          <p:spPr>
            <a:xfrm>
              <a:off x="3857622" y="1337454"/>
              <a:ext cx="3905877" cy="1495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one scene one example</a:t>
              </a: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three object-motion image</a:t>
              </a: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three static image for ground truth</a:t>
              </a:r>
              <a:endParaRPr lang="zh-CN" altLang="en-US" sz="16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2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58"/>
  <p:tag name="MH_SECTIONID" val="459,460,461,462,"/>
</p:tagLst>
</file>

<file path=ppt/theme/theme1.xml><?xml version="1.0" encoding="utf-8"?>
<a:theme xmlns:a="http://schemas.openxmlformats.org/drawingml/2006/main" name="Office 主题">
  <a:themeElements>
    <a:clrScheme name="自定义 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34353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solidFill>
              <a:schemeClr val="bg1"/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6069</TotalTime>
  <Words>305</Words>
  <Application>Microsoft Office PowerPoint</Application>
  <PresentationFormat>全屏显示(16:9)</PresentationFormat>
  <Paragraphs>132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</vt:lpstr>
      <vt:lpstr>微软雅黑</vt:lpstr>
      <vt:lpstr>Cambria Math</vt:lpstr>
      <vt:lpstr>宋体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Penelope</dc:creator>
  <cp:lastModifiedBy>王 洪永</cp:lastModifiedBy>
  <cp:revision>471</cp:revision>
  <dcterms:created xsi:type="dcterms:W3CDTF">2015-04-07T15:42:54Z</dcterms:created>
  <dcterms:modified xsi:type="dcterms:W3CDTF">2019-12-27T11:22:32Z</dcterms:modified>
</cp:coreProperties>
</file>